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handoutMasterIdLst>
    <p:handoutMasterId r:id="rId23"/>
  </p:handoutMasterIdLst>
  <p:sldIdLst>
    <p:sldId id="279" r:id="rId5"/>
    <p:sldId id="256" r:id="rId6"/>
    <p:sldId id="257" r:id="rId7"/>
    <p:sldId id="258" r:id="rId8"/>
    <p:sldId id="259" r:id="rId9"/>
    <p:sldId id="260" r:id="rId10"/>
    <p:sldId id="264" r:id="rId11"/>
    <p:sldId id="263" r:id="rId12"/>
    <p:sldId id="283" r:id="rId13"/>
    <p:sldId id="278" r:id="rId14"/>
    <p:sldId id="274" r:id="rId15"/>
    <p:sldId id="281" r:id="rId16"/>
    <p:sldId id="273" r:id="rId17"/>
    <p:sldId id="280" r:id="rId18"/>
    <p:sldId id="275" r:id="rId19"/>
    <p:sldId id="282" r:id="rId20"/>
    <p:sldId id="27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8" autoAdjust="0"/>
    <p:restoredTop sz="94641" autoAdjust="0"/>
  </p:normalViewPr>
  <p:slideViewPr>
    <p:cSldViewPr snapToGrid="0">
      <p:cViewPr>
        <p:scale>
          <a:sx n="75" d="100"/>
          <a:sy n="75" d="100"/>
        </p:scale>
        <p:origin x="768" y="278"/>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23.png"/></Relationships>
</file>

<file path=ppt/drawings/_rels/drawing2.xml.rels><?xml version="1.0" encoding="UTF-8" standalone="yes"?>
<Relationships xmlns="http://schemas.openxmlformats.org/package/2006/relationships"><Relationship Id="rId1" Type="http://schemas.openxmlformats.org/officeDocument/2006/relationships/image" Target="../media/image24.png"/></Relationships>
</file>

<file path=ppt/drawings/drawing1.xml><?xml version="1.0" encoding="utf-8"?>
<c:userShapes xmlns:c="http://schemas.openxmlformats.org/drawingml/2006/chart">
  <cdr:relSizeAnchor xmlns:cdr="http://schemas.openxmlformats.org/drawingml/2006/chartDrawing">
    <cdr:from>
      <cdr:x>0</cdr:x>
      <cdr:y>0.1905</cdr:y>
    </cdr:from>
    <cdr:to>
      <cdr:x>0.3968</cdr:x>
      <cdr:y>0.5</cdr:y>
    </cdr:to>
    <cdr:pic>
      <cdr:nvPicPr>
        <cdr:cNvPr id="2" name="chart">
          <a:extLst xmlns:a="http://schemas.openxmlformats.org/drawingml/2006/main">
            <a:ext uri="{FF2B5EF4-FFF2-40B4-BE49-F238E27FC236}">
              <a16:creationId xmlns:a16="http://schemas.microsoft.com/office/drawing/2014/main" id="{17C3223E-3B4B-4CCB-9C36-44A0363F4E83}"/>
            </a:ext>
          </a:extLst>
        </cdr:cNvPr>
        <cdr:cNvPicPr>
          <a:picLocks xmlns:a="http://schemas.openxmlformats.org/drawingml/2006/main" noChangeAspect="1"/>
        </cdr:cNvPicPr>
      </cdr:nvPicPr>
      <cdr:blipFill rotWithShape="1">
        <a:blip xmlns:a="http://schemas.openxmlformats.org/drawingml/2006/main" xmlns:r="http://schemas.openxmlformats.org/officeDocument/2006/relationships" r:embed="rId1"/>
        <a:srcRect xmlns:a="http://schemas.openxmlformats.org/drawingml/2006/main" l="53577" t="33288" r="30299" b="54135"/>
        <a:stretch xmlns:a="http://schemas.openxmlformats.org/drawingml/2006/main"/>
      </cdr:blipFill>
      <cdr:spPr>
        <a:xfrm xmlns:a="http://schemas.openxmlformats.org/drawingml/2006/main">
          <a:off x="-2105032" y="558859"/>
          <a:ext cx="2819894" cy="907995"/>
        </a:xfrm>
        <a:prstGeom xmlns:a="http://schemas.openxmlformats.org/drawingml/2006/main" prst="rect">
          <a:avLst/>
        </a:prstGeom>
      </cdr:spPr>
    </cdr:pic>
  </cdr:relSizeAnchor>
  <cdr:relSizeAnchor xmlns:cdr="http://schemas.openxmlformats.org/drawingml/2006/chartDrawing">
    <cdr:from>
      <cdr:x>0.66477</cdr:x>
      <cdr:y>0.70756</cdr:y>
    </cdr:from>
    <cdr:to>
      <cdr:x>1</cdr:x>
      <cdr:y>1</cdr:y>
    </cdr:to>
    <cdr:sp macro="" textlink="">
      <cdr:nvSpPr>
        <cdr:cNvPr id="3" name="Text Placeholder 41">
          <a:extLst xmlns:a="http://schemas.openxmlformats.org/drawingml/2006/main">
            <a:ext uri="{FF2B5EF4-FFF2-40B4-BE49-F238E27FC236}">
              <a16:creationId xmlns:a16="http://schemas.microsoft.com/office/drawing/2014/main" id="{D5606A00-4A0A-C290-829E-8818078C70C5}"/>
            </a:ext>
          </a:extLst>
        </cdr:cNvPr>
        <cdr:cNvSpPr>
          <a:spLocks xmlns:a="http://schemas.openxmlformats.org/drawingml/2006/main" noGrp="1"/>
        </cdr:cNvSpPr>
      </cdr:nvSpPr>
      <cdr:spPr>
        <a:xfrm xmlns:a="http://schemas.openxmlformats.org/drawingml/2006/main">
          <a:off x="9001894" y="4783968"/>
          <a:ext cx="2382386" cy="857935"/>
        </a:xfrm>
        <a:prstGeom xmlns:a="http://schemas.openxmlformats.org/drawingml/2006/main" prst="rect">
          <a:avLst/>
        </a:prstGeom>
      </cdr:spPr>
      <cdr:txBody>
        <a:bodyPr xmlns:a="http://schemas.openxmlformats.org/drawingml/2006/main" vert="horz" lIns="91440" tIns="45720" rIns="91440" bIns="45720" rtlCol="0">
          <a:normAutofit/>
        </a:bodyPr>
        <a:lstStyle xmlns:a="http://schemas.openxmlformats.org/drawingml/2006/main">
          <a:lvl1pPr marL="0" indent="0" algn="ctr" defTabSz="914400" rtl="0" eaLnBrk="1" latinLnBrk="0" hangingPunct="1">
            <a:lnSpc>
              <a:spcPct val="125000"/>
            </a:lnSpc>
            <a:spcBef>
              <a:spcPts val="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xmlns:a="http://schemas.openxmlformats.org/drawingml/2006/main">
          <a:endParaRPr lang="en-IN" dirty="0"/>
        </a:p>
      </cdr:txBody>
    </cdr:sp>
  </cdr:relSizeAnchor>
</c:userShapes>
</file>

<file path=ppt/drawings/drawing2.xml><?xml version="1.0" encoding="utf-8"?>
<c:userShapes xmlns:c="http://schemas.openxmlformats.org/drawingml/2006/chart">
  <cdr:relSizeAnchor xmlns:cdr="http://schemas.openxmlformats.org/drawingml/2006/chartDrawing">
    <cdr:from>
      <cdr:x>0.18779</cdr:x>
      <cdr:y>0.13971</cdr:y>
    </cdr:from>
    <cdr:to>
      <cdr:x>0.71675</cdr:x>
      <cdr:y>0.47534</cdr:y>
    </cdr:to>
    <cdr:pic>
      <cdr:nvPicPr>
        <cdr:cNvPr id="2" name="chart">
          <a:extLst xmlns:a="http://schemas.openxmlformats.org/drawingml/2006/main">
            <a:ext uri="{FF2B5EF4-FFF2-40B4-BE49-F238E27FC236}">
              <a16:creationId xmlns:a16="http://schemas.microsoft.com/office/drawing/2014/main" id="{85EB1478-442B-967C-58FE-B3E811234BFD}"/>
            </a:ext>
          </a:extLst>
        </cdr:cNvPr>
        <cdr:cNvPicPr>
          <a:picLocks xmlns:a="http://schemas.openxmlformats.org/drawingml/2006/main" noChangeAspect="1"/>
        </cdr:cNvPicPr>
      </cdr:nvPicPr>
      <cdr:blipFill rotWithShape="1">
        <a:blip xmlns:a="http://schemas.openxmlformats.org/drawingml/2006/main" xmlns:r="http://schemas.openxmlformats.org/officeDocument/2006/relationships" r:embed="rId1"/>
        <a:srcRect xmlns:a="http://schemas.openxmlformats.org/drawingml/2006/main" l="71081" t="34237" r="6784" b="51719"/>
        <a:stretch xmlns:a="http://schemas.openxmlformats.org/drawingml/2006/main"/>
      </cdr:blipFill>
      <cdr:spPr>
        <a:xfrm xmlns:a="http://schemas.openxmlformats.org/drawingml/2006/main">
          <a:off x="1013843" y="431141"/>
          <a:ext cx="2855819" cy="1035713"/>
        </a:xfrm>
        <a:prstGeom xmlns:a="http://schemas.openxmlformats.org/drawingml/2006/main" prst="rect">
          <a:avLst/>
        </a:prstGeom>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11/15/2022</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11/15/2022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9.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A536751-5AAF-863D-75BE-9190B1FEB593}"/>
              </a:ext>
            </a:extLst>
          </p:cNvPr>
          <p:cNvSpPr>
            <a:spLocks noGrp="1"/>
          </p:cNvSpPr>
          <p:nvPr>
            <p:ph type="title"/>
          </p:nvPr>
        </p:nvSpPr>
        <p:spPr/>
        <p:txBody>
          <a:bodyPr>
            <a:normAutofit/>
          </a:bodyPr>
          <a:lstStyle/>
          <a:p>
            <a:r>
              <a:rPr lang="en-US" sz="3200" dirty="0"/>
              <a:t>KIET group</a:t>
            </a:r>
            <a:br>
              <a:rPr lang="en-US" sz="3200" dirty="0"/>
            </a:br>
            <a:br>
              <a:rPr lang="en-US" sz="3200" dirty="0"/>
            </a:br>
            <a:r>
              <a:rPr lang="en-US" sz="3200" dirty="0"/>
              <a:t> of</a:t>
            </a:r>
            <a:br>
              <a:rPr lang="en-US" sz="3200" dirty="0"/>
            </a:br>
            <a:br>
              <a:rPr lang="en-US" sz="3200" dirty="0"/>
            </a:br>
            <a:r>
              <a:rPr lang="en-US" sz="3200" dirty="0"/>
              <a:t> institution</a:t>
            </a:r>
            <a:endParaRPr lang="en-IN" sz="3200" dirty="0"/>
          </a:p>
        </p:txBody>
      </p:sp>
      <p:pic>
        <p:nvPicPr>
          <p:cNvPr id="8" name="Picture 2" descr="KIET Group of Institutions, Delhi-NCR - YouTube">
            <a:extLst>
              <a:ext uri="{FF2B5EF4-FFF2-40B4-BE49-F238E27FC236}">
                <a16:creationId xmlns:a16="http://schemas.microsoft.com/office/drawing/2014/main" id="{6F9D8C60-FC98-5811-E789-DD596962F9FD}"/>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t="2283" b="2283"/>
          <a:stretch>
            <a:fillRect/>
          </a:stretch>
        </p:blipFill>
        <p:spPr bwMode="auto">
          <a:xfrm>
            <a:off x="9641306" y="304802"/>
            <a:ext cx="2101515" cy="202130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451E1F4-B7CF-6D09-14BE-79D56C9E94C2}"/>
              </a:ext>
            </a:extLst>
          </p:cNvPr>
          <p:cNvSpPr txBox="1"/>
          <p:nvPr/>
        </p:nvSpPr>
        <p:spPr>
          <a:xfrm>
            <a:off x="7809730" y="5328806"/>
            <a:ext cx="6094324" cy="1200329"/>
          </a:xfrm>
          <a:prstGeom prst="rect">
            <a:avLst/>
          </a:prstGeom>
          <a:noFill/>
        </p:spPr>
        <p:txBody>
          <a:bodyPr wrap="square">
            <a:spAutoFit/>
          </a:bodyPr>
          <a:lstStyle/>
          <a:p>
            <a:r>
              <a:rPr lang="en-US" dirty="0">
                <a:solidFill>
                  <a:schemeClr val="bg1"/>
                </a:solidFill>
              </a:rPr>
              <a:t>Team</a:t>
            </a:r>
            <a:r>
              <a:rPr lang="en-US" sz="1800" dirty="0">
                <a:solidFill>
                  <a:schemeClr val="bg1"/>
                </a:solidFill>
              </a:rPr>
              <a:t> Members :   Avi Chaudhary</a:t>
            </a:r>
          </a:p>
          <a:p>
            <a:r>
              <a:rPr lang="en-US" sz="1800" dirty="0">
                <a:solidFill>
                  <a:schemeClr val="bg1"/>
                </a:solidFill>
              </a:rPr>
              <a:t>                                   </a:t>
            </a:r>
            <a:r>
              <a:rPr lang="en-US" dirty="0">
                <a:solidFill>
                  <a:schemeClr val="bg1"/>
                </a:solidFill>
              </a:rPr>
              <a:t>Ankita Kushwaha</a:t>
            </a:r>
            <a:endParaRPr lang="en-US" sz="1800" dirty="0">
              <a:solidFill>
                <a:schemeClr val="bg1"/>
              </a:solidFill>
            </a:endParaRPr>
          </a:p>
          <a:p>
            <a:r>
              <a:rPr lang="en-US" sz="1800" dirty="0">
                <a:solidFill>
                  <a:schemeClr val="bg1"/>
                </a:solidFill>
              </a:rPr>
              <a:t>                                   </a:t>
            </a:r>
            <a:r>
              <a:rPr lang="en-US" sz="1800" dirty="0" err="1">
                <a:solidFill>
                  <a:schemeClr val="bg1"/>
                </a:solidFill>
              </a:rPr>
              <a:t>Avika</a:t>
            </a:r>
            <a:r>
              <a:rPr lang="en-US" sz="1800" dirty="0">
                <a:solidFill>
                  <a:schemeClr val="bg1"/>
                </a:solidFill>
              </a:rPr>
              <a:t> Tyagi</a:t>
            </a:r>
          </a:p>
          <a:p>
            <a:r>
              <a:rPr lang="en-US" sz="1800" dirty="0">
                <a:solidFill>
                  <a:schemeClr val="bg1"/>
                </a:solidFill>
              </a:rPr>
              <a:t>                               </a:t>
            </a:r>
          </a:p>
        </p:txBody>
      </p:sp>
      <p:sp>
        <p:nvSpPr>
          <p:cNvPr id="10" name="TextBox 9">
            <a:extLst>
              <a:ext uri="{FF2B5EF4-FFF2-40B4-BE49-F238E27FC236}">
                <a16:creationId xmlns:a16="http://schemas.microsoft.com/office/drawing/2014/main" id="{88256027-F4B8-E30F-FDB8-B3096C047AA7}"/>
              </a:ext>
            </a:extLst>
          </p:cNvPr>
          <p:cNvSpPr txBox="1"/>
          <p:nvPr/>
        </p:nvSpPr>
        <p:spPr>
          <a:xfrm>
            <a:off x="7809730" y="4531895"/>
            <a:ext cx="6094324" cy="646331"/>
          </a:xfrm>
          <a:prstGeom prst="rect">
            <a:avLst/>
          </a:prstGeom>
          <a:noFill/>
        </p:spPr>
        <p:txBody>
          <a:bodyPr wrap="square">
            <a:spAutoFit/>
          </a:bodyPr>
          <a:lstStyle/>
          <a:p>
            <a:r>
              <a:rPr lang="en-US" dirty="0">
                <a:solidFill>
                  <a:schemeClr val="bg1"/>
                </a:solidFill>
              </a:rPr>
              <a:t>Team Name : Data </a:t>
            </a:r>
            <a:r>
              <a:rPr lang="en-US" dirty="0" err="1">
                <a:solidFill>
                  <a:schemeClr val="bg1"/>
                </a:solidFill>
              </a:rPr>
              <a:t>Sonicc</a:t>
            </a:r>
            <a:endParaRPr lang="en-US" sz="1800" dirty="0">
              <a:solidFill>
                <a:schemeClr val="bg1"/>
              </a:solidFill>
            </a:endParaRPr>
          </a:p>
          <a:p>
            <a:r>
              <a:rPr lang="en-US" sz="1800" dirty="0">
                <a:solidFill>
                  <a:schemeClr val="bg1"/>
                </a:solidFill>
              </a:rPr>
              <a:t>                               </a:t>
            </a:r>
          </a:p>
        </p:txBody>
      </p:sp>
    </p:spTree>
    <p:extLst>
      <p:ext uri="{BB962C8B-B14F-4D97-AF65-F5344CB8AC3E}">
        <p14:creationId xmlns:p14="http://schemas.microsoft.com/office/powerpoint/2010/main" val="2184932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3D1574A7-B58C-F212-9E67-A116AA182EF2}"/>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10119" r="1011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18" name="Title 17">
            <a:extLst>
              <a:ext uri="{FF2B5EF4-FFF2-40B4-BE49-F238E27FC236}">
                <a16:creationId xmlns:a16="http://schemas.microsoft.com/office/drawing/2014/main" id="{17062936-5CF9-46DE-8DD5-5C63AAD751F7}"/>
              </a:ext>
            </a:extLst>
          </p:cNvPr>
          <p:cNvSpPr>
            <a:spLocks noGrp="1"/>
          </p:cNvSpPr>
          <p:nvPr>
            <p:ph type="title"/>
          </p:nvPr>
        </p:nvSpPr>
        <p:spPr/>
        <p:txBody>
          <a:bodyPr/>
          <a:lstStyle/>
          <a:p>
            <a:r>
              <a:rPr lang="en-US" dirty="0"/>
              <a:t>ELM:</a:t>
            </a:r>
          </a:p>
        </p:txBody>
      </p:sp>
      <p:sp>
        <p:nvSpPr>
          <p:cNvPr id="57" name="Text Placeholder 56">
            <a:extLst>
              <a:ext uri="{FF2B5EF4-FFF2-40B4-BE49-F238E27FC236}">
                <a16:creationId xmlns:a16="http://schemas.microsoft.com/office/drawing/2014/main" id="{157DA62F-DBB5-42B6-A283-774219082BAF}"/>
              </a:ext>
            </a:extLst>
          </p:cNvPr>
          <p:cNvSpPr>
            <a:spLocks noGrp="1"/>
          </p:cNvSpPr>
          <p:nvPr>
            <p:ph type="body" sz="quarter" idx="15"/>
          </p:nvPr>
        </p:nvSpPr>
        <p:spPr>
          <a:xfrm>
            <a:off x="7079405" y="3201410"/>
            <a:ext cx="4614604" cy="1291638"/>
          </a:xfrm>
        </p:spPr>
        <p:txBody>
          <a:bodyPr/>
          <a:lstStyle/>
          <a:p>
            <a:r>
              <a:rPr lang="en-ZA" sz="1800" dirty="0"/>
              <a:t>It has a stronger circulation than conventional statistical methods and ANN with maximum learning speed.</a:t>
            </a:r>
            <a:endParaRPr lang="en-US" sz="1800" dirty="0"/>
          </a:p>
        </p:txBody>
      </p:sp>
      <p:sp>
        <p:nvSpPr>
          <p:cNvPr id="6" name="Text Placeholder 56">
            <a:extLst>
              <a:ext uri="{FF2B5EF4-FFF2-40B4-BE49-F238E27FC236}">
                <a16:creationId xmlns:a16="http://schemas.microsoft.com/office/drawing/2014/main" id="{8F7979BA-7D37-AB31-9D02-654F4EDBB2F1}"/>
              </a:ext>
            </a:extLst>
          </p:cNvPr>
          <p:cNvSpPr txBox="1">
            <a:spLocks/>
          </p:cNvSpPr>
          <p:nvPr/>
        </p:nvSpPr>
        <p:spPr>
          <a:xfrm>
            <a:off x="6954826" y="729776"/>
            <a:ext cx="4614604" cy="1152145"/>
          </a:xfrm>
          <a:prstGeom prst="rect">
            <a:avLst/>
          </a:prstGeom>
        </p:spPr>
        <p:txBody>
          <a:bodyPr vert="horz" lIns="91440" tIns="45720" rIns="91440" bIns="45720" rtlCol="0">
            <a:noAutofit/>
          </a:bodyPr>
          <a:lstStyle>
            <a:lvl1pPr marL="0" indent="0" algn="l" defTabSz="914400" rtl="0" eaLnBrk="1" latinLnBrk="0" hangingPunct="1">
              <a:lnSpc>
                <a:spcPct val="125000"/>
              </a:lnSpc>
              <a:spcBef>
                <a:spcPts val="1000"/>
              </a:spcBef>
              <a:buFont typeface="Arial" panose="020B0604020202020204" pitchFamily="34" charset="0"/>
              <a:buNone/>
              <a:defRPr sz="1400" kern="1200" spc="100" baseline="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2400" u="sng" dirty="0">
                <a:solidFill>
                  <a:schemeClr val="bg1"/>
                </a:solidFill>
              </a:rPr>
              <a:t>The best method:</a:t>
            </a:r>
            <a:endParaRPr lang="en-US" sz="2400" u="sng" dirty="0">
              <a:solidFill>
                <a:schemeClr val="bg1"/>
              </a:solidFill>
            </a:endParaRPr>
          </a:p>
        </p:txBody>
      </p:sp>
    </p:spTree>
    <p:extLst>
      <p:ext uri="{BB962C8B-B14F-4D97-AF65-F5344CB8AC3E}">
        <p14:creationId xmlns:p14="http://schemas.microsoft.com/office/powerpoint/2010/main" val="34748997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A5A89EF-81E9-4164-8EA3-DA69DAE6FADA}"/>
              </a:ext>
            </a:extLst>
          </p:cNvPr>
          <p:cNvSpPr>
            <a:spLocks noGrp="1"/>
          </p:cNvSpPr>
          <p:nvPr>
            <p:ph type="title"/>
          </p:nvPr>
        </p:nvSpPr>
        <p:spPr>
          <a:xfrm>
            <a:off x="793750" y="715939"/>
            <a:ext cx="4864608" cy="365760"/>
          </a:xfrm>
        </p:spPr>
        <p:txBody>
          <a:bodyPr/>
          <a:lstStyle/>
          <a:p>
            <a:r>
              <a:rPr lang="en-US" dirty="0"/>
              <a:t>Laws using:</a:t>
            </a:r>
          </a:p>
        </p:txBody>
      </p:sp>
      <p:graphicFrame>
        <p:nvGraphicFramePr>
          <p:cNvPr id="9" name="Chart 8">
            <a:extLst>
              <a:ext uri="{FF2B5EF4-FFF2-40B4-BE49-F238E27FC236}">
                <a16:creationId xmlns:a16="http://schemas.microsoft.com/office/drawing/2014/main" id="{34A8949C-F9E7-4C22-89B3-1CF3F4AF5201}"/>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254735658"/>
              </p:ext>
            </p:extLst>
          </p:nvPr>
        </p:nvGraphicFramePr>
        <p:xfrm>
          <a:off x="2105032" y="1606206"/>
          <a:ext cx="7106652" cy="293370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a:extLst>
              <a:ext uri="{FF2B5EF4-FFF2-40B4-BE49-F238E27FC236}">
                <a16:creationId xmlns:a16="http://schemas.microsoft.com/office/drawing/2014/main" id="{444D3B3B-34C8-434F-91E8-D2C1BF4D9A09}"/>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3411030012"/>
              </p:ext>
            </p:extLst>
          </p:nvPr>
        </p:nvGraphicFramePr>
        <p:xfrm>
          <a:off x="5342022" y="1606206"/>
          <a:ext cx="5398864" cy="3085908"/>
        </p:xfrm>
        <a:graphic>
          <a:graphicData uri="http://schemas.openxmlformats.org/drawingml/2006/chart">
            <c:chart xmlns:c="http://schemas.openxmlformats.org/drawingml/2006/chart" xmlns:r="http://schemas.openxmlformats.org/officeDocument/2006/relationships" r:id="rId3"/>
          </a:graphicData>
        </a:graphic>
      </p:graphicFrame>
      <p:pic>
        <p:nvPicPr>
          <p:cNvPr id="44" name="Picture 43">
            <a:extLst>
              <a:ext uri="{FF2B5EF4-FFF2-40B4-BE49-F238E27FC236}">
                <a16:creationId xmlns:a16="http://schemas.microsoft.com/office/drawing/2014/main" id="{AC63A200-CD94-422E-8784-947EF218497D}"/>
              </a:ext>
            </a:extLst>
          </p:cNvPr>
          <p:cNvPicPr>
            <a:picLocks noChangeAspect="1"/>
          </p:cNvPicPr>
          <p:nvPr/>
        </p:nvPicPr>
        <p:blipFill rotWithShape="1">
          <a:blip r:embed="rId4"/>
          <a:srcRect l="53047" t="45819" r="27992" b="40181"/>
          <a:stretch/>
        </p:blipFill>
        <p:spPr>
          <a:xfrm>
            <a:off x="2105031" y="4539914"/>
            <a:ext cx="2900105" cy="991719"/>
          </a:xfrm>
          <a:prstGeom prst="rect">
            <a:avLst/>
          </a:prstGeom>
        </p:spPr>
      </p:pic>
      <p:pic>
        <p:nvPicPr>
          <p:cNvPr id="46" name="Picture 45">
            <a:extLst>
              <a:ext uri="{FF2B5EF4-FFF2-40B4-BE49-F238E27FC236}">
                <a16:creationId xmlns:a16="http://schemas.microsoft.com/office/drawing/2014/main" id="{F2DC4723-E061-5EFE-EDC0-2FB5FA5B18DE}"/>
              </a:ext>
            </a:extLst>
          </p:cNvPr>
          <p:cNvPicPr>
            <a:picLocks noChangeAspect="1"/>
          </p:cNvPicPr>
          <p:nvPr/>
        </p:nvPicPr>
        <p:blipFill rotWithShape="1">
          <a:blip r:embed="rId4"/>
          <a:srcRect l="71594" t="46067" r="1671" b="40525"/>
          <a:stretch/>
        </p:blipFill>
        <p:spPr>
          <a:xfrm>
            <a:off x="6548694" y="4533428"/>
            <a:ext cx="3538274" cy="998205"/>
          </a:xfrm>
          <a:prstGeom prst="rect">
            <a:avLst/>
          </a:prstGeom>
        </p:spPr>
      </p:pic>
    </p:spTree>
    <p:extLst>
      <p:ext uri="{BB962C8B-B14F-4D97-AF65-F5344CB8AC3E}">
        <p14:creationId xmlns:p14="http://schemas.microsoft.com/office/powerpoint/2010/main" val="4231711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02D5F87-5983-BCA0-C128-C323F11235CE}"/>
              </a:ext>
            </a:extLst>
          </p:cNvPr>
          <p:cNvPicPr>
            <a:picLocks noChangeAspect="1"/>
          </p:cNvPicPr>
          <p:nvPr/>
        </p:nvPicPr>
        <p:blipFill rotWithShape="1">
          <a:blip r:embed="rId2"/>
          <a:srcRect l="57955" t="33919" r="8806" b="29590"/>
          <a:stretch/>
        </p:blipFill>
        <p:spPr>
          <a:xfrm>
            <a:off x="1828800" y="1733883"/>
            <a:ext cx="7267074" cy="4299285"/>
          </a:xfrm>
          <a:prstGeom prst="rect">
            <a:avLst/>
          </a:prstGeom>
        </p:spPr>
      </p:pic>
      <p:sp>
        <p:nvSpPr>
          <p:cNvPr id="17" name="Text Placeholder 15">
            <a:extLst>
              <a:ext uri="{FF2B5EF4-FFF2-40B4-BE49-F238E27FC236}">
                <a16:creationId xmlns:a16="http://schemas.microsoft.com/office/drawing/2014/main" id="{7EA5CBC6-1C0F-60D6-ABB8-486B2D8EECF6}"/>
              </a:ext>
            </a:extLst>
          </p:cNvPr>
          <p:cNvSpPr>
            <a:spLocks noGrp="1"/>
          </p:cNvSpPr>
          <p:nvPr>
            <p:ph type="body" sz="quarter" idx="15"/>
          </p:nvPr>
        </p:nvSpPr>
        <p:spPr>
          <a:xfrm>
            <a:off x="1828800" y="824832"/>
            <a:ext cx="7267074" cy="909051"/>
          </a:xfrm>
        </p:spPr>
        <p:txBody>
          <a:bodyPr/>
          <a:lstStyle/>
          <a:p>
            <a:r>
              <a:rPr lang="en-US" sz="2800" dirty="0">
                <a:solidFill>
                  <a:schemeClr val="bg1"/>
                </a:solidFill>
                <a:latin typeface="+mj-lt"/>
              </a:rPr>
              <a:t>SYSTEM ARCHITECTURE</a:t>
            </a:r>
            <a:endParaRPr lang="en-IN" sz="2800" dirty="0">
              <a:solidFill>
                <a:schemeClr val="bg1"/>
              </a:solidFill>
              <a:latin typeface="+mj-lt"/>
            </a:endParaRPr>
          </a:p>
        </p:txBody>
      </p:sp>
    </p:spTree>
    <p:extLst>
      <p:ext uri="{BB962C8B-B14F-4D97-AF65-F5344CB8AC3E}">
        <p14:creationId xmlns:p14="http://schemas.microsoft.com/office/powerpoint/2010/main" val="31355741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Placeholder 45">
            <a:extLst>
              <a:ext uri="{FF2B5EF4-FFF2-40B4-BE49-F238E27FC236}">
                <a16:creationId xmlns:a16="http://schemas.microsoft.com/office/drawing/2014/main" id="{30338BC7-B652-AB9E-781A-B3EF8E345CC2}"/>
              </a:ext>
            </a:extLst>
          </p:cNvPr>
          <p:cNvPicPr>
            <a:picLocks noGrp="1" noChangeAspect="1"/>
          </p:cNvPicPr>
          <p:nvPr>
            <p:ph type="pic" sz="quarter" idx="13"/>
          </p:nvPr>
        </p:nvPicPr>
        <p:blipFill rotWithShape="1">
          <a:blip r:embed="rId2"/>
          <a:srcRect l="58807" t="32378" r="12938" b="44829"/>
          <a:stretch/>
        </p:blipFill>
        <p:spPr>
          <a:xfrm>
            <a:off x="1925050" y="2213810"/>
            <a:ext cx="6636399" cy="3011477"/>
          </a:xfrm>
        </p:spPr>
      </p:pic>
      <p:sp>
        <p:nvSpPr>
          <p:cNvPr id="4" name="Text Placeholder 3">
            <a:extLst>
              <a:ext uri="{FF2B5EF4-FFF2-40B4-BE49-F238E27FC236}">
                <a16:creationId xmlns:a16="http://schemas.microsoft.com/office/drawing/2014/main" id="{AC2ACCF9-0672-4707-BFAE-8EB35588C930}"/>
              </a:ext>
            </a:extLst>
          </p:cNvPr>
          <p:cNvSpPr>
            <a:spLocks noGrp="1"/>
          </p:cNvSpPr>
          <p:nvPr>
            <p:ph type="title"/>
          </p:nvPr>
        </p:nvSpPr>
        <p:spPr>
          <a:xfrm>
            <a:off x="967558" y="689279"/>
            <a:ext cx="5775160" cy="791408"/>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US" dirty="0">
                <a:solidFill>
                  <a:schemeClr val="bg1"/>
                </a:solidFill>
              </a:rPr>
              <a:t>Training period:</a:t>
            </a:r>
            <a:endParaRPr lang="en-US" noProof="0" dirty="0">
              <a:solidFill>
                <a:schemeClr val="bg1"/>
              </a:solidFill>
            </a:endParaRPr>
          </a:p>
        </p:txBody>
      </p:sp>
      <p:sp>
        <p:nvSpPr>
          <p:cNvPr id="60" name="Text Placeholder 59">
            <a:extLst>
              <a:ext uri="{FF2B5EF4-FFF2-40B4-BE49-F238E27FC236}">
                <a16:creationId xmlns:a16="http://schemas.microsoft.com/office/drawing/2014/main" id="{8FD47014-75C6-4E93-9095-F9CF10EFC237}"/>
              </a:ext>
            </a:extLst>
          </p:cNvPr>
          <p:cNvSpPr>
            <a:spLocks noGrp="1"/>
          </p:cNvSpPr>
          <p:nvPr>
            <p:ph type="body" sz="quarter" idx="25"/>
          </p:nvPr>
        </p:nvSpPr>
        <p:spPr>
          <a:xfrm>
            <a:off x="967558" y="5895313"/>
            <a:ext cx="6636399" cy="546815"/>
          </a:xfrm>
        </p:spPr>
        <p:txBody>
          <a:bodyPr>
            <a:noAutofit/>
          </a:bodyPr>
          <a:lstStyle/>
          <a:p>
            <a:pPr marL="285750" indent="-285750">
              <a:buFont typeface="Arial" panose="020B0604020202020204" pitchFamily="34" charset="0"/>
              <a:buChar char="•"/>
            </a:pPr>
            <a:r>
              <a:rPr lang="en-US" sz="2800" dirty="0"/>
              <a:t>ELM has the best performance​</a:t>
            </a:r>
          </a:p>
        </p:txBody>
      </p:sp>
    </p:spTree>
    <p:extLst>
      <p:ext uri="{BB962C8B-B14F-4D97-AF65-F5344CB8AC3E}">
        <p14:creationId xmlns:p14="http://schemas.microsoft.com/office/powerpoint/2010/main" val="39314517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FE53D4E-AACA-E16A-97D0-B0D0064E0DEA}"/>
              </a:ext>
            </a:extLst>
          </p:cNvPr>
          <p:cNvSpPr>
            <a:spLocks noGrp="1"/>
          </p:cNvSpPr>
          <p:nvPr>
            <p:ph type="body" sz="quarter" idx="25"/>
          </p:nvPr>
        </p:nvSpPr>
        <p:spPr>
          <a:xfrm>
            <a:off x="729017" y="4975773"/>
            <a:ext cx="10372120" cy="1264606"/>
          </a:xfrm>
        </p:spPr>
        <p:txBody>
          <a:bodyPr>
            <a:noAutofit/>
          </a:bodyPr>
          <a:lstStyle/>
          <a:p>
            <a:pPr marL="342900" indent="-342900">
              <a:buFont typeface="Arial" panose="020B0604020202020204" pitchFamily="34" charset="0"/>
              <a:buChar char="•"/>
            </a:pPr>
            <a:r>
              <a:rPr lang="en-US" sz="2400" dirty="0"/>
              <a:t>The best Method is which has a height value of R2 and a low value of RMSE.</a:t>
            </a:r>
            <a:endParaRPr lang="en-IN" sz="2400" dirty="0"/>
          </a:p>
        </p:txBody>
      </p:sp>
      <p:pic>
        <p:nvPicPr>
          <p:cNvPr id="14" name="Picture 13">
            <a:extLst>
              <a:ext uri="{FF2B5EF4-FFF2-40B4-BE49-F238E27FC236}">
                <a16:creationId xmlns:a16="http://schemas.microsoft.com/office/drawing/2014/main" id="{155D8B98-8A30-2979-645E-678E201EF4CD}"/>
              </a:ext>
            </a:extLst>
          </p:cNvPr>
          <p:cNvPicPr>
            <a:picLocks noChangeAspect="1"/>
          </p:cNvPicPr>
          <p:nvPr/>
        </p:nvPicPr>
        <p:blipFill rotWithShape="1">
          <a:blip r:embed="rId2"/>
          <a:srcRect l="54888" t="31345" r="6711" b="43626"/>
          <a:stretch/>
        </p:blipFill>
        <p:spPr>
          <a:xfrm>
            <a:off x="2173483" y="786064"/>
            <a:ext cx="7788582" cy="3320716"/>
          </a:xfrm>
          <a:prstGeom prst="rect">
            <a:avLst/>
          </a:prstGeom>
        </p:spPr>
      </p:pic>
    </p:spTree>
    <p:extLst>
      <p:ext uri="{BB962C8B-B14F-4D97-AF65-F5344CB8AC3E}">
        <p14:creationId xmlns:p14="http://schemas.microsoft.com/office/powerpoint/2010/main" val="26584873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woman looking at a screen with tiny writing and graphs floating">
            <a:extLst>
              <a:ext uri="{FF2B5EF4-FFF2-40B4-BE49-F238E27FC236}">
                <a16:creationId xmlns:a16="http://schemas.microsoft.com/office/drawing/2014/main" id="{A0A99AB3-33D7-48CE-8A78-BEB8D7179FF8}"/>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p:spPr>
      </p:pic>
      <p:sp>
        <p:nvSpPr>
          <p:cNvPr id="20" name="Title 19">
            <a:extLst>
              <a:ext uri="{FF2B5EF4-FFF2-40B4-BE49-F238E27FC236}">
                <a16:creationId xmlns:a16="http://schemas.microsoft.com/office/drawing/2014/main" id="{940324F9-ABF9-4A46-B5E4-21164FADAD0C}"/>
              </a:ext>
            </a:extLst>
          </p:cNvPr>
          <p:cNvSpPr>
            <a:spLocks noGrp="1"/>
          </p:cNvSpPr>
          <p:nvPr>
            <p:ph type="title"/>
          </p:nvPr>
        </p:nvSpPr>
        <p:spPr/>
        <p:txBody>
          <a:bodyPr/>
          <a:lstStyle/>
          <a:p>
            <a:r>
              <a:rPr lang="en-US" dirty="0"/>
              <a:t>Conclusion:</a:t>
            </a:r>
          </a:p>
        </p:txBody>
      </p:sp>
      <p:sp>
        <p:nvSpPr>
          <p:cNvPr id="11" name="Text Placeholder 10">
            <a:extLst>
              <a:ext uri="{FF2B5EF4-FFF2-40B4-BE49-F238E27FC236}">
                <a16:creationId xmlns:a16="http://schemas.microsoft.com/office/drawing/2014/main" id="{019E4131-A9F1-45A1-94C6-3C559ABBE9C6}"/>
              </a:ext>
            </a:extLst>
          </p:cNvPr>
          <p:cNvSpPr>
            <a:spLocks noGrp="1"/>
          </p:cNvSpPr>
          <p:nvPr>
            <p:ph type="body" sz="quarter" idx="15"/>
          </p:nvPr>
        </p:nvSpPr>
        <p:spPr>
          <a:xfrm>
            <a:off x="577993" y="2689071"/>
            <a:ext cx="4567209" cy="2212496"/>
          </a:xfrm>
        </p:spPr>
        <p:txBody>
          <a:bodyPr/>
          <a:lstStyle/>
          <a:p>
            <a:r>
              <a:rPr lang="en-US" dirty="0"/>
              <a:t>In this paper , we proposed to predict the concentration of air pollutants on the basis of ELM, where the best performance was performed on safety prediction indicators such as R2, RMSE , etc. The present study revealed that ELM performs slightly better than simple statistical techniques.</a:t>
            </a:r>
          </a:p>
        </p:txBody>
      </p:sp>
    </p:spTree>
    <p:extLst>
      <p:ext uri="{BB962C8B-B14F-4D97-AF65-F5344CB8AC3E}">
        <p14:creationId xmlns:p14="http://schemas.microsoft.com/office/powerpoint/2010/main" val="19878452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C0980C76-D7FF-91AF-7179-FBEE6C0696C5}"/>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5556" r="5556"/>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73EF7039-6C87-8273-E725-A866D72FEF43}"/>
              </a:ext>
            </a:extLst>
          </p:cNvPr>
          <p:cNvSpPr>
            <a:spLocks noGrp="1"/>
          </p:cNvSpPr>
          <p:nvPr>
            <p:ph type="title"/>
          </p:nvPr>
        </p:nvSpPr>
        <p:spPr>
          <a:xfrm>
            <a:off x="0" y="1353380"/>
            <a:ext cx="5598695" cy="4866445"/>
          </a:xfrm>
        </p:spPr>
        <p:txBody>
          <a:bodyPr/>
          <a:lstStyle/>
          <a:p>
            <a:r>
              <a:rPr lang="en-US" dirty="0"/>
              <a:t>Future work</a:t>
            </a:r>
            <a:endParaRPr lang="en-IN" dirty="0"/>
          </a:p>
        </p:txBody>
      </p:sp>
      <p:sp>
        <p:nvSpPr>
          <p:cNvPr id="7" name="Text Placeholder 6">
            <a:extLst>
              <a:ext uri="{FF2B5EF4-FFF2-40B4-BE49-F238E27FC236}">
                <a16:creationId xmlns:a16="http://schemas.microsoft.com/office/drawing/2014/main" id="{AE27ED2E-AB21-73C6-85DF-F09CDCFECF32}"/>
              </a:ext>
            </a:extLst>
          </p:cNvPr>
          <p:cNvSpPr>
            <a:spLocks noGrp="1"/>
          </p:cNvSpPr>
          <p:nvPr>
            <p:ph type="body" sz="quarter" idx="15"/>
          </p:nvPr>
        </p:nvSpPr>
        <p:spPr>
          <a:xfrm>
            <a:off x="577994" y="2689071"/>
            <a:ext cx="4507354" cy="2364192"/>
          </a:xfrm>
        </p:spPr>
        <p:txBody>
          <a:bodyPr/>
          <a:lstStyle/>
          <a:p>
            <a:r>
              <a:rPr lang="en-US" dirty="0"/>
              <a:t>In the future, we plan to </a:t>
            </a:r>
            <a:r>
              <a:rPr lang="en-US" dirty="0" err="1"/>
              <a:t>analyse</a:t>
            </a:r>
            <a:r>
              <a:rPr lang="en-US" dirty="0"/>
              <a:t> correlations between sensing sites located close to each other to uncover latent similarities in pollutant or AQI patterns and to </a:t>
            </a:r>
            <a:r>
              <a:rPr lang="en-US" dirty="0" err="1"/>
              <a:t>analyse</a:t>
            </a:r>
            <a:r>
              <a:rPr lang="en-US" dirty="0"/>
              <a:t> if they are influenced by other environment factors such as green cover or traffic. We also plan to further extend the analysis of impact on air quality from different types of sensing areas across different cities. Another future work is to infer the latent diurnal and seasonal pollution data patterns in different parts of a city according to its built environment.</a:t>
            </a:r>
            <a:endParaRPr lang="en-IN" dirty="0"/>
          </a:p>
        </p:txBody>
      </p:sp>
    </p:spTree>
    <p:extLst>
      <p:ext uri="{BB962C8B-B14F-4D97-AF65-F5344CB8AC3E}">
        <p14:creationId xmlns:p14="http://schemas.microsoft.com/office/powerpoint/2010/main" val="21832941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A7EEF80E-E7C2-BC03-419C-286E07A82FA3}"/>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10370" r="1037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15" name="Title 14">
            <a:extLst>
              <a:ext uri="{FF2B5EF4-FFF2-40B4-BE49-F238E27FC236}">
                <a16:creationId xmlns:a16="http://schemas.microsoft.com/office/drawing/2014/main" id="{FE60C9E5-E020-489F-8A9F-BCBE2A0C3BBC}"/>
              </a:ext>
            </a:extLst>
          </p:cNvPr>
          <p:cNvSpPr>
            <a:spLocks noGrp="1"/>
          </p:cNvSpPr>
          <p:nvPr>
            <p:ph type="title"/>
          </p:nvPr>
        </p:nvSpPr>
        <p:spPr>
          <a:xfrm>
            <a:off x="7468402" y="2704298"/>
            <a:ext cx="4127344" cy="724702"/>
          </a:xfrm>
        </p:spPr>
        <p:txBody>
          <a:bodyPr/>
          <a:lstStyle/>
          <a:p>
            <a:r>
              <a:rPr lang="en-US" sz="4400" dirty="0"/>
              <a:t>Thank you</a:t>
            </a:r>
          </a:p>
        </p:txBody>
      </p:sp>
    </p:spTree>
    <p:extLst>
      <p:ext uri="{BB962C8B-B14F-4D97-AF65-F5344CB8AC3E}">
        <p14:creationId xmlns:p14="http://schemas.microsoft.com/office/powerpoint/2010/main" val="15056969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E657DF54-5DDA-90B5-9855-10206852E700}"/>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7704" r="770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6526307" y="1869623"/>
            <a:ext cx="5665694" cy="2003898"/>
          </a:xfrm>
        </p:spPr>
        <p:txBody>
          <a:bodyPr/>
          <a:lstStyle/>
          <a:p>
            <a:r>
              <a:rPr lang="en-US" sz="3600" dirty="0"/>
              <a:t>AIR POLLUTION FORCASTING</a:t>
            </a:r>
          </a:p>
        </p:txBody>
      </p:sp>
    </p:spTree>
    <p:extLst>
      <p:ext uri="{BB962C8B-B14F-4D97-AF65-F5344CB8AC3E}">
        <p14:creationId xmlns:p14="http://schemas.microsoft.com/office/powerpoint/2010/main" val="18838361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0" name="Picture 12">
            <a:extLst>
              <a:ext uri="{FF2B5EF4-FFF2-40B4-BE49-F238E27FC236}">
                <a16:creationId xmlns:a16="http://schemas.microsoft.com/office/drawing/2014/main" id="{6C9C92FE-9BAD-A4C6-9F3F-68E6625C3424}"/>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15111" r="15111"/>
          <a:stretch>
            <a:fillRect/>
          </a:stretch>
        </p:blipFill>
        <p:spPr bwMode="auto">
          <a:xfrm flipH="1">
            <a:off x="5028572" y="0"/>
            <a:ext cx="7196138" cy="686737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0" y="1559859"/>
            <a:ext cx="6329082" cy="4303058"/>
          </a:xfrm>
        </p:spPr>
        <p:txBody>
          <a:bodyPr/>
          <a:lstStyle/>
          <a:p>
            <a:r>
              <a:rPr lang="en-US" dirty="0"/>
              <a:t>Content:</a:t>
            </a:r>
          </a:p>
        </p:txBody>
      </p:sp>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a:xfrm>
            <a:off x="585609" y="2814918"/>
            <a:ext cx="4918720" cy="2823882"/>
          </a:xfrm>
        </p:spPr>
        <p:txBody>
          <a:bodyPr>
            <a:noAutofit/>
          </a:bodyPr>
          <a:lstStyle/>
          <a:p>
            <a:pPr marL="285750" indent="-285750">
              <a:buFont typeface="Arial" panose="020B0604020202020204" pitchFamily="34" charset="0"/>
              <a:buChar char="•"/>
            </a:pPr>
            <a:r>
              <a:rPr lang="en-US" sz="1600" dirty="0"/>
              <a:t>Problem.</a:t>
            </a:r>
          </a:p>
          <a:p>
            <a:pPr marL="285750" indent="-285750">
              <a:buFont typeface="Arial" panose="020B0604020202020204" pitchFamily="34" charset="0"/>
              <a:buChar char="•"/>
            </a:pPr>
            <a:r>
              <a:rPr lang="en-US" sz="1600" dirty="0"/>
              <a:t>The importance of the project.</a:t>
            </a:r>
          </a:p>
          <a:p>
            <a:pPr marL="285750" indent="-285750">
              <a:buFont typeface="Arial" panose="020B0604020202020204" pitchFamily="34" charset="0"/>
              <a:buChar char="•"/>
            </a:pPr>
            <a:r>
              <a:rPr lang="en-US" sz="1600" dirty="0"/>
              <a:t>The goal of the research.</a:t>
            </a:r>
          </a:p>
          <a:p>
            <a:pPr marL="285750" indent="-285750">
              <a:buFont typeface="Arial" panose="020B0604020202020204" pitchFamily="34" charset="0"/>
              <a:buChar char="•"/>
            </a:pPr>
            <a:r>
              <a:rPr lang="en-US" sz="1600" dirty="0"/>
              <a:t>Methods used to predict.</a:t>
            </a:r>
          </a:p>
          <a:p>
            <a:pPr marL="285750" indent="-285750">
              <a:buFont typeface="Arial" panose="020B0604020202020204" pitchFamily="34" charset="0"/>
              <a:buChar char="•"/>
            </a:pPr>
            <a:r>
              <a:rPr lang="en-US" sz="1600" dirty="0"/>
              <a:t>System Architecture.</a:t>
            </a:r>
          </a:p>
          <a:p>
            <a:pPr marL="285750" indent="-285750">
              <a:buFont typeface="Arial" panose="020B0604020202020204" pitchFamily="34" charset="0"/>
              <a:buChar char="•"/>
            </a:pPr>
            <a:r>
              <a:rPr lang="en-US" sz="1600" dirty="0"/>
              <a:t>Conclusion.</a:t>
            </a:r>
          </a:p>
          <a:p>
            <a:pPr marL="285750" indent="-285750">
              <a:buFont typeface="Arial" panose="020B0604020202020204" pitchFamily="34" charset="0"/>
              <a:buChar char="•"/>
            </a:pPr>
            <a:r>
              <a:rPr lang="en-US" sz="1600" dirty="0"/>
              <a:t>Future work</a:t>
            </a:r>
          </a:p>
        </p:txBody>
      </p:sp>
    </p:spTree>
    <p:extLst>
      <p:ext uri="{BB962C8B-B14F-4D97-AF65-F5344CB8AC3E}">
        <p14:creationId xmlns:p14="http://schemas.microsoft.com/office/powerpoint/2010/main" val="2773771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a:xfrm>
            <a:off x="4065517" y="1506126"/>
            <a:ext cx="7288284" cy="469490"/>
          </a:xfrm>
        </p:spPr>
        <p:txBody>
          <a:bodyPr>
            <a:noAutofit/>
          </a:bodyPr>
          <a:lstStyle/>
          <a:p>
            <a:r>
              <a:rPr kumimoji="0" lang="en-US" sz="3200" b="0" i="0" u="none" strike="noStrike" kern="1200" cap="all" spc="400" normalizeH="0" baseline="0" noProof="0" dirty="0">
                <a:ln w="19050">
                  <a:solidFill>
                    <a:schemeClr val="accent5"/>
                  </a:solidFill>
                </a:ln>
                <a:noFill/>
                <a:effectLst/>
                <a:uLnTx/>
                <a:uFillTx/>
                <a:latin typeface="+mj-lt"/>
                <a:ea typeface="+mn-ea"/>
                <a:cs typeface="+mn-cs"/>
              </a:rPr>
              <a:t>Problem</a:t>
            </a:r>
            <a:endParaRPr lang="en-US" sz="3200" dirty="0"/>
          </a:p>
        </p:txBody>
      </p:sp>
      <p:sp>
        <p:nvSpPr>
          <p:cNvPr id="43" name="Text Placeholder 42">
            <a:extLst>
              <a:ext uri="{FF2B5EF4-FFF2-40B4-BE49-F238E27FC236}">
                <a16:creationId xmlns:a16="http://schemas.microsoft.com/office/drawing/2014/main" id="{80683256-31D4-4761-874B-66494293B9AF}"/>
              </a:ext>
            </a:extLst>
          </p:cNvPr>
          <p:cNvSpPr>
            <a:spLocks noGrp="1"/>
          </p:cNvSpPr>
          <p:nvPr>
            <p:ph type="body" sz="quarter" idx="18"/>
          </p:nvPr>
        </p:nvSpPr>
        <p:spPr>
          <a:xfrm>
            <a:off x="4065517" y="2887394"/>
            <a:ext cx="6778945" cy="1739538"/>
          </a:xfrm>
        </p:spPr>
        <p:txBody>
          <a:bodyPr>
            <a:normAutofit/>
          </a:bodyPr>
          <a:lstStyle/>
          <a:p>
            <a:r>
              <a:rPr lang="en-US" sz="2000" dirty="0"/>
              <a:t>Most major cities suffer from high concentrations of air pollutants at the ground level, so regulating air pollution levels has become one of the most important tasks for governments in developing countries.</a:t>
            </a:r>
          </a:p>
        </p:txBody>
      </p:sp>
      <p:pic>
        <p:nvPicPr>
          <p:cNvPr id="3074" name="Picture 2">
            <a:extLst>
              <a:ext uri="{FF2B5EF4-FFF2-40B4-BE49-F238E27FC236}">
                <a16:creationId xmlns:a16="http://schemas.microsoft.com/office/drawing/2014/main" id="{DA0703CB-FB81-2D30-966F-E7F630A05BDF}"/>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26424" r="2642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7753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 Placeholder 34">
            <a:extLst>
              <a:ext uri="{FF2B5EF4-FFF2-40B4-BE49-F238E27FC236}">
                <a16:creationId xmlns:a16="http://schemas.microsoft.com/office/drawing/2014/main" id="{35464E97-3D10-C314-4A16-8D40DE8A4E63}"/>
              </a:ext>
            </a:extLst>
          </p:cNvPr>
          <p:cNvSpPr>
            <a:spLocks noGrp="1"/>
          </p:cNvSpPr>
          <p:nvPr>
            <p:ph type="body" sz="quarter" idx="17"/>
          </p:nvPr>
        </p:nvSpPr>
        <p:spPr>
          <a:xfrm>
            <a:off x="5119182" y="2097063"/>
            <a:ext cx="5773407" cy="3172810"/>
          </a:xfrm>
        </p:spPr>
        <p:txBody>
          <a:bodyPr>
            <a:normAutofit/>
          </a:bodyPr>
          <a:lstStyle/>
          <a:p>
            <a:pPr marL="285750" indent="-285750">
              <a:buFont typeface="Arial" panose="020B0604020202020204" pitchFamily="34" charset="0"/>
              <a:buChar char="•"/>
            </a:pPr>
            <a:r>
              <a:rPr lang="en-US" sz="2400" dirty="0">
                <a:solidFill>
                  <a:schemeClr val="accent6">
                    <a:lumMod val="75000"/>
                  </a:schemeClr>
                </a:solidFill>
              </a:rPr>
              <a:t>Great impact on human health and ecosystems.</a:t>
            </a:r>
          </a:p>
          <a:p>
            <a:pPr marL="285750" indent="-285750">
              <a:buFont typeface="Arial" panose="020B0604020202020204" pitchFamily="34" charset="0"/>
              <a:buChar char="•"/>
            </a:pPr>
            <a:r>
              <a:rPr lang="en-US" sz="2400" dirty="0">
                <a:solidFill>
                  <a:schemeClr val="accent6">
                    <a:lumMod val="75000"/>
                  </a:schemeClr>
                </a:solidFill>
              </a:rPr>
              <a:t>Air pollution degrades air quality and leads to many diseases, most notably asthma.</a:t>
            </a:r>
          </a:p>
          <a:p>
            <a:endParaRPr lang="en-IN" sz="1800" dirty="0">
              <a:solidFill>
                <a:srgbClr val="0070C0"/>
              </a:solidFill>
            </a:endParaRPr>
          </a:p>
        </p:txBody>
      </p:sp>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1090863" y="2768600"/>
            <a:ext cx="3250246" cy="1129164"/>
          </a:xfrm>
        </p:spPr>
        <p:txBody>
          <a:bodyPr/>
          <a:lstStyle/>
          <a:p>
            <a:r>
              <a:rPr lang="en-US" dirty="0"/>
              <a:t>importance</a:t>
            </a:r>
          </a:p>
        </p:txBody>
      </p:sp>
    </p:spTree>
    <p:extLst>
      <p:ext uri="{BB962C8B-B14F-4D97-AF65-F5344CB8AC3E}">
        <p14:creationId xmlns:p14="http://schemas.microsoft.com/office/powerpoint/2010/main" val="414789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p:txBody>
          <a:bodyPr/>
          <a:lstStyle/>
          <a:p>
            <a:r>
              <a:rPr lang="en-US" dirty="0"/>
              <a:t>Goal of the research:</a:t>
            </a:r>
          </a:p>
        </p:txBody>
      </p:sp>
      <p:pic>
        <p:nvPicPr>
          <p:cNvPr id="76" name="Picture Placeholder 75" descr="Clipboard Partially Crossed outline">
            <a:extLst>
              <a:ext uri="{FF2B5EF4-FFF2-40B4-BE49-F238E27FC236}">
                <a16:creationId xmlns:a16="http://schemas.microsoft.com/office/drawing/2014/main" id="{0FA7962C-3AAE-40F0-8FDE-2ADF2BAC0318}"/>
              </a:ext>
            </a:extLst>
          </p:cNvPr>
          <p:cNvPicPr>
            <a:picLocks noGrp="1" noChangeAspect="1"/>
          </p:cNvPicPr>
          <p:nvPr>
            <p:ph type="pic" sz="quarter" idx="34"/>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550329" y="3429000"/>
            <a:ext cx="902368" cy="902368"/>
          </a:xfrm>
        </p:spPr>
      </p:pic>
      <p:sp>
        <p:nvSpPr>
          <p:cNvPr id="19" name="Text Placeholder 18">
            <a:extLst>
              <a:ext uri="{FF2B5EF4-FFF2-40B4-BE49-F238E27FC236}">
                <a16:creationId xmlns:a16="http://schemas.microsoft.com/office/drawing/2014/main" id="{A301F0BB-3AE1-4877-8F78-D7F5AE48F810}"/>
              </a:ext>
            </a:extLst>
          </p:cNvPr>
          <p:cNvSpPr>
            <a:spLocks noGrp="1"/>
          </p:cNvSpPr>
          <p:nvPr>
            <p:ph type="body" sz="quarter" idx="17"/>
          </p:nvPr>
        </p:nvSpPr>
        <p:spPr>
          <a:xfrm>
            <a:off x="3320717" y="3429000"/>
            <a:ext cx="6988696" cy="1688432"/>
          </a:xfrm>
        </p:spPr>
        <p:txBody>
          <a:bodyPr>
            <a:noAutofit/>
          </a:bodyPr>
          <a:lstStyle/>
          <a:p>
            <a:pPr algn="just"/>
            <a:r>
              <a:rPr lang="en-US" sz="2000" b="0" i="0" dirty="0">
                <a:effectLst/>
                <a:latin typeface="Source Sans Pro" panose="020B0604020202020204" pitchFamily="34" charset="0"/>
              </a:rPr>
              <a:t>This research aims to predict the level of air pollution with a set of data used to make predictions through them and to obtain the best prediction using several models and compare them and find the appropriate solution.</a:t>
            </a:r>
            <a:endParaRPr lang="en-US" sz="2000" dirty="0"/>
          </a:p>
        </p:txBody>
      </p:sp>
    </p:spTree>
    <p:extLst>
      <p:ext uri="{BB962C8B-B14F-4D97-AF65-F5344CB8AC3E}">
        <p14:creationId xmlns:p14="http://schemas.microsoft.com/office/powerpoint/2010/main" val="23788281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F5B4A0FC-ADD0-4E64-B8C2-69CCEE2F5AF6}"/>
              </a:ext>
            </a:extLst>
          </p:cNvPr>
          <p:cNvSpPr>
            <a:spLocks noGrp="1"/>
          </p:cNvSpPr>
          <p:nvPr>
            <p:ph type="title"/>
          </p:nvPr>
        </p:nvSpPr>
        <p:spPr>
          <a:xfrm>
            <a:off x="816075" y="1295402"/>
            <a:ext cx="8735826" cy="885333"/>
          </a:xfrm>
        </p:spPr>
        <p:txBody>
          <a:bodyPr/>
          <a:lstStyle/>
          <a:p>
            <a:r>
              <a:rPr lang="en-US" dirty="0">
                <a:ea typeface="+mn-ea"/>
                <a:cs typeface="+mn-cs"/>
              </a:rPr>
              <a:t>Methods used to predict:</a:t>
            </a:r>
            <a:endParaRPr lang="en-US" dirty="0"/>
          </a:p>
        </p:txBody>
      </p:sp>
      <p:sp>
        <p:nvSpPr>
          <p:cNvPr id="4" name="Text Placeholder 3">
            <a:extLst>
              <a:ext uri="{FF2B5EF4-FFF2-40B4-BE49-F238E27FC236}">
                <a16:creationId xmlns:a16="http://schemas.microsoft.com/office/drawing/2014/main" id="{2BE9939B-FA21-4FA1-A5DB-10BED2CBB0F7}"/>
              </a:ext>
            </a:extLst>
          </p:cNvPr>
          <p:cNvSpPr>
            <a:spLocks noGrp="1"/>
          </p:cNvSpPr>
          <p:nvPr>
            <p:ph type="body" sz="quarter" idx="14"/>
          </p:nvPr>
        </p:nvSpPr>
        <p:spPr>
          <a:xfrm>
            <a:off x="1201068" y="2806964"/>
            <a:ext cx="2693128" cy="991689"/>
          </a:xfrm>
        </p:spPr>
        <p:txBody>
          <a:bodyPr/>
          <a:lstStyle/>
          <a:p>
            <a:r>
              <a:rPr lang="en-US" dirty="0"/>
              <a:t>1.</a:t>
            </a:r>
          </a:p>
        </p:txBody>
      </p:sp>
      <p:sp>
        <p:nvSpPr>
          <p:cNvPr id="5" name="Text Placeholder 4">
            <a:extLst>
              <a:ext uri="{FF2B5EF4-FFF2-40B4-BE49-F238E27FC236}">
                <a16:creationId xmlns:a16="http://schemas.microsoft.com/office/drawing/2014/main" id="{1622F212-1398-4A65-88AF-8CF7AA202C16}"/>
              </a:ext>
            </a:extLst>
          </p:cNvPr>
          <p:cNvSpPr>
            <a:spLocks noGrp="1"/>
          </p:cNvSpPr>
          <p:nvPr>
            <p:ph type="body" sz="quarter" idx="20"/>
          </p:nvPr>
        </p:nvSpPr>
        <p:spPr>
          <a:xfrm>
            <a:off x="858315" y="4076962"/>
            <a:ext cx="3035881" cy="1485635"/>
          </a:xfrm>
        </p:spPr>
        <p:txBody>
          <a:bodyPr>
            <a:normAutofit/>
          </a:bodyPr>
          <a:lstStyle/>
          <a:p>
            <a:r>
              <a:rPr lang="en-US" sz="1800" dirty="0"/>
              <a:t>Multiple Linear Regression</a:t>
            </a:r>
          </a:p>
        </p:txBody>
      </p:sp>
      <p:sp>
        <p:nvSpPr>
          <p:cNvPr id="8" name="Text Placeholder 7">
            <a:extLst>
              <a:ext uri="{FF2B5EF4-FFF2-40B4-BE49-F238E27FC236}">
                <a16:creationId xmlns:a16="http://schemas.microsoft.com/office/drawing/2014/main" id="{1D0370D4-F190-42D8-9B6E-CD2F019E9759}"/>
              </a:ext>
            </a:extLst>
          </p:cNvPr>
          <p:cNvSpPr>
            <a:spLocks noGrp="1"/>
          </p:cNvSpPr>
          <p:nvPr>
            <p:ph type="body" sz="quarter" idx="24"/>
          </p:nvPr>
        </p:nvSpPr>
        <p:spPr>
          <a:xfrm>
            <a:off x="5073324" y="2806964"/>
            <a:ext cx="2693128" cy="991689"/>
          </a:xfrm>
        </p:spPr>
        <p:txBody>
          <a:bodyPr/>
          <a:lstStyle/>
          <a:p>
            <a:r>
              <a:rPr lang="en-US" dirty="0"/>
              <a:t>2.</a:t>
            </a:r>
          </a:p>
        </p:txBody>
      </p:sp>
      <p:sp>
        <p:nvSpPr>
          <p:cNvPr id="6" name="Text Placeholder 5">
            <a:extLst>
              <a:ext uri="{FF2B5EF4-FFF2-40B4-BE49-F238E27FC236}">
                <a16:creationId xmlns:a16="http://schemas.microsoft.com/office/drawing/2014/main" id="{DB6DFCE7-1E3B-4E8A-8EE5-65C858B45D3D}"/>
              </a:ext>
            </a:extLst>
          </p:cNvPr>
          <p:cNvSpPr>
            <a:spLocks noGrp="1"/>
          </p:cNvSpPr>
          <p:nvPr>
            <p:ph type="body" sz="quarter" idx="21"/>
          </p:nvPr>
        </p:nvSpPr>
        <p:spPr>
          <a:xfrm>
            <a:off x="4689632" y="4076963"/>
            <a:ext cx="3035880" cy="1485635"/>
          </a:xfrm>
        </p:spPr>
        <p:txBody>
          <a:bodyPr>
            <a:normAutofit/>
          </a:bodyPr>
          <a:lstStyle/>
          <a:p>
            <a:r>
              <a:rPr lang="en-ZA" sz="1800" dirty="0"/>
              <a:t>Feedforward Neural Network Based on Back Propagation</a:t>
            </a:r>
          </a:p>
        </p:txBody>
      </p:sp>
      <p:sp>
        <p:nvSpPr>
          <p:cNvPr id="9" name="Text Placeholder 8">
            <a:extLst>
              <a:ext uri="{FF2B5EF4-FFF2-40B4-BE49-F238E27FC236}">
                <a16:creationId xmlns:a16="http://schemas.microsoft.com/office/drawing/2014/main" id="{54617D84-E4AF-4684-828C-7122D1E9D012}"/>
              </a:ext>
            </a:extLst>
          </p:cNvPr>
          <p:cNvSpPr>
            <a:spLocks noGrp="1"/>
          </p:cNvSpPr>
          <p:nvPr>
            <p:ph type="body" sz="quarter" idx="25"/>
          </p:nvPr>
        </p:nvSpPr>
        <p:spPr>
          <a:xfrm>
            <a:off x="8940173" y="2806964"/>
            <a:ext cx="2693128" cy="991689"/>
          </a:xfrm>
        </p:spPr>
        <p:txBody>
          <a:bodyPr/>
          <a:lstStyle/>
          <a:p>
            <a:r>
              <a:rPr lang="en-US" dirty="0"/>
              <a:t>3.</a:t>
            </a:r>
          </a:p>
        </p:txBody>
      </p:sp>
      <p:sp>
        <p:nvSpPr>
          <p:cNvPr id="7" name="Text Placeholder 6">
            <a:extLst>
              <a:ext uri="{FF2B5EF4-FFF2-40B4-BE49-F238E27FC236}">
                <a16:creationId xmlns:a16="http://schemas.microsoft.com/office/drawing/2014/main" id="{96A87E01-FC7F-44D2-A33A-093F69E616A1}"/>
              </a:ext>
            </a:extLst>
          </p:cNvPr>
          <p:cNvSpPr>
            <a:spLocks noGrp="1"/>
          </p:cNvSpPr>
          <p:nvPr>
            <p:ph type="body" sz="quarter" idx="23"/>
          </p:nvPr>
        </p:nvSpPr>
        <p:spPr>
          <a:xfrm>
            <a:off x="8563187" y="4076963"/>
            <a:ext cx="3023761" cy="1485635"/>
          </a:xfrm>
        </p:spPr>
        <p:txBody>
          <a:bodyPr>
            <a:normAutofit/>
          </a:bodyPr>
          <a:lstStyle/>
          <a:p>
            <a:r>
              <a:rPr lang="en-US" sz="1800" dirty="0"/>
              <a:t>Extreme</a:t>
            </a:r>
            <a:r>
              <a:rPr lang="en-US" dirty="0"/>
              <a:t> </a:t>
            </a:r>
            <a:r>
              <a:rPr lang="en-US" sz="1600" dirty="0"/>
              <a:t>Learning</a:t>
            </a:r>
            <a:r>
              <a:rPr lang="en-US" dirty="0"/>
              <a:t> </a:t>
            </a:r>
            <a:r>
              <a:rPr lang="en-US" sz="1600" dirty="0"/>
              <a:t>Machine</a:t>
            </a:r>
          </a:p>
        </p:txBody>
      </p:sp>
    </p:spTree>
    <p:extLst>
      <p:ext uri="{BB962C8B-B14F-4D97-AF65-F5344CB8AC3E}">
        <p14:creationId xmlns:p14="http://schemas.microsoft.com/office/powerpoint/2010/main" val="3094425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woman looking at a screen with tiny writing and graphs floating">
            <a:extLst>
              <a:ext uri="{FF2B5EF4-FFF2-40B4-BE49-F238E27FC236}">
                <a16:creationId xmlns:a16="http://schemas.microsoft.com/office/drawing/2014/main" id="{AACEA9E5-C8FF-4080-B2EE-93C3DA6E6851}"/>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5011738" y="0"/>
            <a:ext cx="7196930" cy="6867376"/>
          </a:xfrm>
        </p:spPr>
      </p:pic>
      <p:sp>
        <p:nvSpPr>
          <p:cNvPr id="23" name="Title 22">
            <a:extLst>
              <a:ext uri="{FF2B5EF4-FFF2-40B4-BE49-F238E27FC236}">
                <a16:creationId xmlns:a16="http://schemas.microsoft.com/office/drawing/2014/main" id="{8A0965D6-0D20-40A0-8897-EDF8A7A464C5}"/>
              </a:ext>
            </a:extLst>
          </p:cNvPr>
          <p:cNvSpPr>
            <a:spLocks noGrp="1"/>
          </p:cNvSpPr>
          <p:nvPr>
            <p:ph type="title"/>
          </p:nvPr>
        </p:nvSpPr>
        <p:spPr>
          <a:xfrm>
            <a:off x="-1" y="1036629"/>
            <a:ext cx="6007099" cy="4784742"/>
          </a:xfrm>
        </p:spPr>
        <p:txBody>
          <a:bodyPr/>
          <a:lstStyle/>
          <a:p>
            <a:r>
              <a:rPr lang="en-US" sz="2800" dirty="0"/>
              <a:t>Multiple Linear Regression</a:t>
            </a:r>
            <a:br>
              <a:rPr lang="en-US" sz="2800" dirty="0"/>
            </a:br>
            <a:endParaRPr lang="en-US" dirty="0"/>
          </a:p>
        </p:txBody>
      </p:sp>
      <p:sp>
        <p:nvSpPr>
          <p:cNvPr id="30" name="Text Placeholder 29">
            <a:extLst>
              <a:ext uri="{FF2B5EF4-FFF2-40B4-BE49-F238E27FC236}">
                <a16:creationId xmlns:a16="http://schemas.microsoft.com/office/drawing/2014/main" id="{BAD5E990-59DB-44C5-B716-B0352D75353A}"/>
              </a:ext>
            </a:extLst>
          </p:cNvPr>
          <p:cNvSpPr>
            <a:spLocks noGrp="1"/>
          </p:cNvSpPr>
          <p:nvPr>
            <p:ph type="body" sz="quarter" idx="18"/>
          </p:nvPr>
        </p:nvSpPr>
        <p:spPr>
          <a:xfrm>
            <a:off x="729017" y="2605040"/>
            <a:ext cx="4771029" cy="1304693"/>
          </a:xfrm>
        </p:spPr>
        <p:txBody>
          <a:bodyPr>
            <a:noAutofit/>
          </a:bodyPr>
          <a:lstStyle/>
          <a:p>
            <a:pPr marL="285750" indent="-285750" algn="just">
              <a:buFont typeface="Arial" panose="020B0604020202020204" pitchFamily="34" charset="0"/>
              <a:buChar char="•"/>
            </a:pPr>
            <a:r>
              <a:rPr lang="en-US" sz="1800" dirty="0"/>
              <a:t>Multiple Linear Regression (MLR) models are trained on the basis of current measurements.</a:t>
            </a:r>
          </a:p>
          <a:p>
            <a:pPr marL="285750" indent="-285750" algn="just">
              <a:buFont typeface="Arial" panose="020B0604020202020204" pitchFamily="34" charset="0"/>
              <a:buChar char="•"/>
            </a:pPr>
            <a:r>
              <a:rPr lang="en-US" sz="1800" dirty="0"/>
              <a:t>It used to predict the future concentrations of air pollutants in accordance with meteorological variables.</a:t>
            </a:r>
          </a:p>
        </p:txBody>
      </p:sp>
    </p:spTree>
    <p:extLst>
      <p:ext uri="{BB962C8B-B14F-4D97-AF65-F5344CB8AC3E}">
        <p14:creationId xmlns:p14="http://schemas.microsoft.com/office/powerpoint/2010/main" val="36786903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12E3435-4220-1FF2-7262-DFE5850556BE}"/>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10183" r="1018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02942033-D673-0675-2B2A-778C4BF1965F}"/>
              </a:ext>
            </a:extLst>
          </p:cNvPr>
          <p:cNvSpPr>
            <a:spLocks noGrp="1"/>
          </p:cNvSpPr>
          <p:nvPr>
            <p:ph type="title"/>
          </p:nvPr>
        </p:nvSpPr>
        <p:spPr>
          <a:xfrm>
            <a:off x="5576048" y="1030941"/>
            <a:ext cx="6645416" cy="4948518"/>
          </a:xfrm>
        </p:spPr>
        <p:txBody>
          <a:bodyPr/>
          <a:lstStyle/>
          <a:p>
            <a:r>
              <a:rPr lang="en-US"/>
              <a:t>FFANN-BPs:</a:t>
            </a:r>
            <a:endParaRPr lang="en-IN" dirty="0"/>
          </a:p>
        </p:txBody>
      </p:sp>
      <p:sp>
        <p:nvSpPr>
          <p:cNvPr id="4" name="Text Placeholder 3">
            <a:extLst>
              <a:ext uri="{FF2B5EF4-FFF2-40B4-BE49-F238E27FC236}">
                <a16:creationId xmlns:a16="http://schemas.microsoft.com/office/drawing/2014/main" id="{F865483D-B11C-E5C5-C2FF-89B3C990FBAF}"/>
              </a:ext>
            </a:extLst>
          </p:cNvPr>
          <p:cNvSpPr>
            <a:spLocks noGrp="1"/>
          </p:cNvSpPr>
          <p:nvPr>
            <p:ph type="body" sz="quarter" idx="15"/>
          </p:nvPr>
        </p:nvSpPr>
        <p:spPr>
          <a:xfrm>
            <a:off x="5936884" y="2529839"/>
            <a:ext cx="6096000" cy="2965525"/>
          </a:xfrm>
        </p:spPr>
        <p:txBody>
          <a:bodyPr/>
          <a:lstStyle/>
          <a:p>
            <a:pPr marL="285750" indent="-285750" algn="just">
              <a:buFont typeface="Arial" panose="020B0604020202020204" pitchFamily="34" charset="0"/>
              <a:buChar char="•"/>
            </a:pPr>
            <a:r>
              <a:rPr lang="en-US" sz="2000" dirty="0"/>
              <a:t>Possesses the advantages of integrating complex non-linear relationships between the concentration of air pollutants and corresponding meteorological variables.</a:t>
            </a:r>
          </a:p>
          <a:p>
            <a:pPr marL="285750" indent="-285750" algn="just">
              <a:buFont typeface="Arial" panose="020B0604020202020204" pitchFamily="34" charset="0"/>
              <a:buChar char="•"/>
            </a:pPr>
            <a:r>
              <a:rPr lang="en-US" sz="2000" dirty="0"/>
              <a:t>They are widely used to predict the concentration of air pollutants.</a:t>
            </a:r>
          </a:p>
        </p:txBody>
      </p:sp>
    </p:spTree>
    <p:extLst>
      <p:ext uri="{BB962C8B-B14F-4D97-AF65-F5344CB8AC3E}">
        <p14:creationId xmlns:p14="http://schemas.microsoft.com/office/powerpoint/2010/main" val="4498237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2.xml><?xml version="1.0" encoding="utf-8"?>
<ds:datastoreItem xmlns:ds="http://schemas.openxmlformats.org/officeDocument/2006/customXml" ds:itemID="{81D2FAC4-C1D8-4FBC-AFD8-786609711A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Tech pitch deck</Template>
  <TotalTime>251</TotalTime>
  <Words>459</Words>
  <Application>Microsoft Office PowerPoint</Application>
  <PresentationFormat>Widescreen</PresentationFormat>
  <Paragraphs>49</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Bierstadt</vt:lpstr>
      <vt:lpstr>Calibri</vt:lpstr>
      <vt:lpstr>Courier New</vt:lpstr>
      <vt:lpstr>Posterama</vt:lpstr>
      <vt:lpstr>Posterama Bold</vt:lpstr>
      <vt:lpstr>Source Sans Pro</vt:lpstr>
      <vt:lpstr>Office Theme</vt:lpstr>
      <vt:lpstr>KIET group   of   institution</vt:lpstr>
      <vt:lpstr>AIR POLLUTION FORCASTING</vt:lpstr>
      <vt:lpstr>Content:</vt:lpstr>
      <vt:lpstr>Problem</vt:lpstr>
      <vt:lpstr>importance</vt:lpstr>
      <vt:lpstr>Goal of the research:</vt:lpstr>
      <vt:lpstr>Methods used to predict:</vt:lpstr>
      <vt:lpstr>Multiple Linear Regression </vt:lpstr>
      <vt:lpstr>FFANN-BPs:</vt:lpstr>
      <vt:lpstr>ELM:</vt:lpstr>
      <vt:lpstr>Laws using:</vt:lpstr>
      <vt:lpstr>PowerPoint Presentation</vt:lpstr>
      <vt:lpstr>Training period:</vt:lpstr>
      <vt:lpstr>PowerPoint Presentation</vt:lpstr>
      <vt:lpstr>Conclusion:</vt:lpstr>
      <vt:lpstr>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KIET group   of   institution</dc:title>
  <dc:creator>Avi Chaudhary</dc:creator>
  <cp:lastModifiedBy>Avi Chaudhary</cp:lastModifiedBy>
  <cp:revision>8</cp:revision>
  <dcterms:created xsi:type="dcterms:W3CDTF">2022-11-14T11:49:51Z</dcterms:created>
  <dcterms:modified xsi:type="dcterms:W3CDTF">2022-11-15T06:15:47Z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